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9" r:id="rId2"/>
    <p:sldId id="268" r:id="rId3"/>
    <p:sldId id="256" r:id="rId4"/>
    <p:sldId id="266" r:id="rId5"/>
    <p:sldId id="267" r:id="rId6"/>
    <p:sldId id="270" r:id="rId7"/>
    <p:sldId id="258" r:id="rId8"/>
    <p:sldId id="259" r:id="rId9"/>
    <p:sldId id="260" r:id="rId10"/>
    <p:sldId id="261" r:id="rId11"/>
    <p:sldId id="262" r:id="rId12"/>
    <p:sldId id="263" r:id="rId13"/>
    <p:sldId id="265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9228" autoAdjust="0"/>
    <p:restoredTop sz="89484" autoAdjust="0"/>
  </p:normalViewPr>
  <p:slideViewPr>
    <p:cSldViewPr snapToGrid="0" snapToObjects="1">
      <p:cViewPr>
        <p:scale>
          <a:sx n="81" d="100"/>
          <a:sy n="81" d="100"/>
        </p:scale>
        <p:origin x="-8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957B5-FC27-B740-8F20-71305F3B056C}" type="datetimeFigureOut">
              <a:rPr lang="en-US" smtClean="0"/>
              <a:t>8/30/13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C84F9-66C7-F047-89CA-FC54953CC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415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93FD0-E626-2D42-8A06-EBA1A4681786}" type="datetimeFigureOut">
              <a:rPr lang="en-US" smtClean="0"/>
              <a:t>8/30/13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87D08-1D44-3947-8FB5-D942315CE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8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ea typeface="ＭＳ Ｐゴシック" charset="-128"/>
              </a:rPr>
              <a:t>Mitigating effects of pollution on all living things --- humans </a:t>
            </a:r>
            <a:r>
              <a:rPr lang="en-US" i="1" smtClean="0">
                <a:ea typeface="ＭＳ Ｐゴシック" charset="-128"/>
              </a:rPr>
              <a:t>and</a:t>
            </a:r>
            <a:r>
              <a:rPr lang="en-US" smtClean="0">
                <a:ea typeface="ＭＳ Ｐゴシック" charset="-128"/>
              </a:rPr>
              <a:t> the environment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ea typeface="ＭＳ Ｐゴシック" charset="-128"/>
              </a:rPr>
              <a:t>Drinking water plant, Saskatoon, Saskatchewan (source: Mihelcic text)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ea typeface="ＭＳ Ｐゴシック" charset="-128"/>
              </a:rPr>
              <a:t>WWTP (source: Mihelcic text)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ea typeface="ＭＳ Ｐゴシック" charset="-128"/>
              </a:rPr>
              <a:t>Comma-shaped </a:t>
            </a:r>
            <a:r>
              <a:rPr lang="en-US" i="1" smtClean="0">
                <a:ea typeface="ＭＳ Ｐゴシック" charset="-128"/>
              </a:rPr>
              <a:t>Vibrio cholera </a:t>
            </a:r>
            <a:r>
              <a:rPr lang="en-US" smtClean="0">
                <a:ea typeface="ＭＳ Ｐゴシック" charset="-128"/>
              </a:rPr>
              <a:t>and nurse checking IV fluid delivery to afflicted patient.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ea typeface="ＭＳ Ｐゴシック" charset="-128"/>
              </a:rPr>
              <a:t>Dig and dump operation and Hazwoper training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ea typeface="ＭＳ Ｐゴシック" charset="-128"/>
              </a:rPr>
              <a:t>Comma-shaped </a:t>
            </a:r>
            <a:r>
              <a:rPr lang="en-US" i="1" smtClean="0">
                <a:ea typeface="ＭＳ Ｐゴシック" charset="-128"/>
              </a:rPr>
              <a:t>Vibrio cholera </a:t>
            </a:r>
            <a:r>
              <a:rPr lang="en-US" smtClean="0">
                <a:ea typeface="ＭＳ Ｐゴシック" charset="-128"/>
              </a:rPr>
              <a:t>and nurse checking IV fluid delivery to afflicted patient.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DB79-E236-5D43-B018-F0DCE61010F5}" type="datetimeFigureOut">
              <a:rPr lang="en-US" smtClean="0"/>
              <a:t>8/30/13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E633-AA2C-D143-B784-DC3D65DB9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60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DB79-E236-5D43-B018-F0DCE61010F5}" type="datetimeFigureOut">
              <a:rPr lang="en-US" smtClean="0"/>
              <a:t>8/30/13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E633-AA2C-D143-B784-DC3D65DB9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05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DB79-E236-5D43-B018-F0DCE61010F5}" type="datetimeFigureOut">
              <a:rPr lang="en-US" smtClean="0"/>
              <a:t>8/30/13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E633-AA2C-D143-B784-DC3D65DB9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80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DB79-E236-5D43-B018-F0DCE61010F5}" type="datetimeFigureOut">
              <a:rPr lang="en-US" smtClean="0"/>
              <a:t>8/30/13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E633-AA2C-D143-B784-DC3D65DB9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3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DB79-E236-5D43-B018-F0DCE61010F5}" type="datetimeFigureOut">
              <a:rPr lang="en-US" smtClean="0"/>
              <a:t>8/30/13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E633-AA2C-D143-B784-DC3D65DB9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40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DB79-E236-5D43-B018-F0DCE61010F5}" type="datetimeFigureOut">
              <a:rPr lang="en-US" smtClean="0"/>
              <a:t>8/30/13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E633-AA2C-D143-B784-DC3D65DB9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3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DB79-E236-5D43-B018-F0DCE61010F5}" type="datetimeFigureOut">
              <a:rPr lang="en-US" smtClean="0"/>
              <a:t>8/30/13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E633-AA2C-D143-B784-DC3D65DB9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DB79-E236-5D43-B018-F0DCE61010F5}" type="datetimeFigureOut">
              <a:rPr lang="en-US" smtClean="0"/>
              <a:t>8/30/13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E633-AA2C-D143-B784-DC3D65DB9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91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DB79-E236-5D43-B018-F0DCE61010F5}" type="datetimeFigureOut">
              <a:rPr lang="en-US" smtClean="0"/>
              <a:t>8/30/13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E633-AA2C-D143-B784-DC3D65DB9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35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DB79-E236-5D43-B018-F0DCE61010F5}" type="datetimeFigureOut">
              <a:rPr lang="en-US" smtClean="0"/>
              <a:t>8/30/13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E633-AA2C-D143-B784-DC3D65DB9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4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DB79-E236-5D43-B018-F0DCE61010F5}" type="datetimeFigureOut">
              <a:rPr lang="en-US" smtClean="0"/>
              <a:t>8/30/13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E633-AA2C-D143-B784-DC3D65DB9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34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CDB79-E236-5D43-B018-F0DCE61010F5}" type="datetimeFigureOut">
              <a:rPr lang="en-US" smtClean="0"/>
              <a:t>8/30/13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8E633-AA2C-D143-B784-DC3D65DB9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1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90"/>
                </a:solidFill>
                <a:latin typeface="Arial"/>
                <a:cs typeface="Arial"/>
              </a:rPr>
              <a:t>Announcements</a:t>
            </a:r>
            <a:endParaRPr lang="en-US" dirty="0">
              <a:solidFill>
                <a:srgbClr val="000090"/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176"/>
              </a:spcBef>
              <a:spcAft>
                <a:spcPts val="1200"/>
              </a:spcAft>
            </a:pPr>
            <a:r>
              <a:rPr lang="en-US" sz="2800" dirty="0" smtClean="0">
                <a:latin typeface="Arial"/>
                <a:cs typeface="Arial"/>
              </a:rPr>
              <a:t>Blog post assignment 1, due Friday (9/6) instead of Monday (9/2), due to technical problems with </a:t>
            </a:r>
            <a:r>
              <a:rPr lang="en-US" sz="2800" dirty="0" err="1" smtClean="0">
                <a:latin typeface="Arial"/>
                <a:cs typeface="Arial"/>
              </a:rPr>
              <a:t>Wordpress</a:t>
            </a:r>
            <a:r>
              <a:rPr lang="en-US" sz="2800" dirty="0" smtClean="0">
                <a:latin typeface="Arial"/>
                <a:cs typeface="Arial"/>
              </a:rPr>
              <a:t>.</a:t>
            </a:r>
          </a:p>
          <a:p>
            <a:pPr>
              <a:spcBef>
                <a:spcPts val="1176"/>
              </a:spcBef>
              <a:spcAft>
                <a:spcPts val="1200"/>
              </a:spcAft>
            </a:pPr>
            <a:r>
              <a:rPr lang="en-US" sz="2800" dirty="0" smtClean="0">
                <a:latin typeface="Arial"/>
                <a:cs typeface="Arial"/>
              </a:rPr>
              <a:t>Quiz on Wednesday</a:t>
            </a:r>
          </a:p>
          <a:p>
            <a:pPr>
              <a:spcBef>
                <a:spcPts val="1176"/>
              </a:spcBef>
              <a:spcAft>
                <a:spcPts val="1200"/>
              </a:spcAft>
            </a:pPr>
            <a:r>
              <a:rPr lang="en-US" sz="2800" dirty="0" smtClean="0">
                <a:latin typeface="Arial"/>
                <a:cs typeface="Arial"/>
              </a:rPr>
              <a:t>Quiz Prep Document on website</a:t>
            </a:r>
          </a:p>
          <a:p>
            <a:pPr>
              <a:spcBef>
                <a:spcPts val="1176"/>
              </a:spcBef>
              <a:spcAft>
                <a:spcPts val="1200"/>
              </a:spcAft>
            </a:pPr>
            <a:r>
              <a:rPr lang="en-US" sz="2800" dirty="0" smtClean="0">
                <a:latin typeface="Arial"/>
                <a:cs typeface="Arial"/>
              </a:rPr>
              <a:t>Bring textbooks to class on Monday to work on Quiz Prep.  I’ll bring laptops.</a:t>
            </a: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5328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2179" y="56874"/>
            <a:ext cx="8839200" cy="1077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3200" dirty="0">
                <a:latin typeface="Franklin Gothic Medium" pitchFamily="34" charset="0"/>
                <a:cs typeface="Times New Roman" pitchFamily="18" charset="0"/>
              </a:rPr>
              <a:t>Environmental engineering </a:t>
            </a:r>
            <a:r>
              <a:rPr lang="en-US" sz="3200" dirty="0" smtClean="0">
                <a:latin typeface="Franklin Gothic Medium" pitchFamily="34" charset="0"/>
                <a:cs typeface="Times New Roman" pitchFamily="18" charset="0"/>
              </a:rPr>
              <a:t>prevents the spread of </a:t>
            </a:r>
            <a:r>
              <a:rPr lang="en-US" sz="3200" i="1" dirty="0" smtClean="0">
                <a:latin typeface="Franklin Gothic Medium" pitchFamily="34" charset="0"/>
                <a:cs typeface="Times New Roman" pitchFamily="18" charset="0"/>
              </a:rPr>
              <a:t>Vibrio </a:t>
            </a:r>
            <a:r>
              <a:rPr lang="en-US" sz="3200" i="1" dirty="0" err="1" smtClean="0">
                <a:latin typeface="Franklin Gothic Medium" pitchFamily="34" charset="0"/>
                <a:cs typeface="Times New Roman" pitchFamily="18" charset="0"/>
              </a:rPr>
              <a:t>chlolera</a:t>
            </a:r>
            <a:endParaRPr lang="en-US" sz="3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458" name="Rectangle 8"/>
          <p:cNvSpPr>
            <a:spLocks noChangeArrowheads="1"/>
          </p:cNvSpPr>
          <p:nvPr/>
        </p:nvSpPr>
        <p:spPr bwMode="auto">
          <a:xfrm>
            <a:off x="169863" y="6389688"/>
            <a:ext cx="2514600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http://t3.gstatic.com/images</a:t>
            </a:r>
          </a:p>
        </p:txBody>
      </p:sp>
      <p:pic>
        <p:nvPicPr>
          <p:cNvPr id="19459" name="Picture 1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3663" y="1303338"/>
            <a:ext cx="4033837" cy="318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3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192588" y="3505200"/>
            <a:ext cx="4792662" cy="319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33117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8839200" cy="1077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rgbClr val="000090"/>
                </a:solidFill>
                <a:latin typeface="Arial"/>
                <a:ea typeface="+mn-ea"/>
                <a:cs typeface="Arial"/>
              </a:rPr>
              <a:t>Environmental engineers plan and supervise cleanup </a:t>
            </a:r>
            <a:r>
              <a:rPr lang="en-US" sz="3200" dirty="0" smtClean="0">
                <a:solidFill>
                  <a:srgbClr val="000090"/>
                </a:solidFill>
                <a:latin typeface="Arial"/>
                <a:ea typeface="+mn-ea"/>
                <a:cs typeface="Arial"/>
              </a:rPr>
              <a:t>of hazardous </a:t>
            </a:r>
            <a:r>
              <a:rPr lang="en-US" sz="3200" dirty="0">
                <a:solidFill>
                  <a:srgbClr val="000090"/>
                </a:solidFill>
                <a:latin typeface="Arial"/>
                <a:ea typeface="+mn-ea"/>
                <a:cs typeface="Arial"/>
              </a:rPr>
              <a:t>waste sites</a:t>
            </a:r>
          </a:p>
        </p:txBody>
      </p:sp>
      <p:sp>
        <p:nvSpPr>
          <p:cNvPr id="25602" name="Rectangle 11"/>
          <p:cNvSpPr>
            <a:spLocks noChangeArrowheads="1"/>
          </p:cNvSpPr>
          <p:nvPr/>
        </p:nvSpPr>
        <p:spPr bwMode="auto">
          <a:xfrm>
            <a:off x="2286000" y="-37336413"/>
            <a:ext cx="457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data: image/jpg;base64,/9j/</a:t>
            </a:r>
          </a:p>
        </p:txBody>
      </p:sp>
      <p:pic>
        <p:nvPicPr>
          <p:cNvPr id="25603" name="Picture 1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636252" y="3576638"/>
            <a:ext cx="4337050" cy="288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5558590" y="6535738"/>
            <a:ext cx="25050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http://www.qualtworks.com/</a:t>
            </a:r>
          </a:p>
        </p:txBody>
      </p:sp>
      <p:pic>
        <p:nvPicPr>
          <p:cNvPr id="25605" name="Picture 3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69863" y="1417569"/>
            <a:ext cx="4445000" cy="295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777875" y="4396363"/>
            <a:ext cx="2379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http://www.arrservices.com/</a:t>
            </a:r>
          </a:p>
        </p:txBody>
      </p:sp>
    </p:spTree>
    <p:extLst>
      <p:ext uri="{BB962C8B-B14F-4D97-AF65-F5344CB8AC3E}">
        <p14:creationId xmlns:p14="http://schemas.microsoft.com/office/powerpoint/2010/main" val="3741959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8839200" cy="1077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rgbClr val="000090"/>
                </a:solidFill>
                <a:latin typeface="Arial"/>
                <a:ea typeface="+mn-ea"/>
                <a:cs typeface="Arial"/>
              </a:rPr>
              <a:t>Environmental engineers design, operate, and monitor air pollution control technologies</a:t>
            </a:r>
          </a:p>
        </p:txBody>
      </p:sp>
      <p:sp>
        <p:nvSpPr>
          <p:cNvPr id="27650" name="Rectangle 8"/>
          <p:cNvSpPr>
            <a:spLocks noChangeArrowheads="1"/>
          </p:cNvSpPr>
          <p:nvPr/>
        </p:nvSpPr>
        <p:spPr bwMode="auto">
          <a:xfrm>
            <a:off x="23813" y="4264025"/>
            <a:ext cx="2513012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http://t3.gstatic.com/images</a:t>
            </a:r>
          </a:p>
        </p:txBody>
      </p:sp>
      <p:sp>
        <p:nvSpPr>
          <p:cNvPr id="27651" name="Rectangle 11"/>
          <p:cNvSpPr>
            <a:spLocks noChangeArrowheads="1"/>
          </p:cNvSpPr>
          <p:nvPr/>
        </p:nvSpPr>
        <p:spPr bwMode="auto">
          <a:xfrm>
            <a:off x="2286000" y="-37336413"/>
            <a:ext cx="457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data:image/jpg;base64,/9j/</a:t>
            </a:r>
          </a:p>
        </p:txBody>
      </p:sp>
      <p:pic>
        <p:nvPicPr>
          <p:cNvPr id="27652" name="Picture 2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25750" y="3732213"/>
            <a:ext cx="6113463" cy="281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Rectangle 3"/>
          <p:cNvSpPr>
            <a:spLocks noChangeArrowheads="1"/>
          </p:cNvSpPr>
          <p:nvPr/>
        </p:nvSpPr>
        <p:spPr bwMode="auto">
          <a:xfrm>
            <a:off x="4192588" y="6511925"/>
            <a:ext cx="31972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http://www.envitechinc.com</a:t>
            </a:r>
          </a:p>
        </p:txBody>
      </p:sp>
      <p:pic>
        <p:nvPicPr>
          <p:cNvPr id="27654" name="Picture 6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46063" y="1076325"/>
            <a:ext cx="4781550" cy="312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5272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195" y="146494"/>
            <a:ext cx="326371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000090"/>
                </a:solidFill>
                <a:latin typeface="Arial"/>
                <a:ea typeface="+mn-ea"/>
                <a:cs typeface="Arial"/>
              </a:rPr>
              <a:t>We’ll </a:t>
            </a:r>
            <a:r>
              <a:rPr lang="en-US" sz="2800" dirty="0">
                <a:solidFill>
                  <a:srgbClr val="000090"/>
                </a:solidFill>
                <a:latin typeface="Arial"/>
                <a:ea typeface="+mn-ea"/>
                <a:cs typeface="Arial"/>
              </a:rPr>
              <a:t>study </a:t>
            </a:r>
            <a:r>
              <a:rPr lang="en-US" sz="2800" dirty="0" smtClean="0">
                <a:solidFill>
                  <a:srgbClr val="000090"/>
                </a:solidFill>
                <a:latin typeface="Arial"/>
                <a:ea typeface="+mn-ea"/>
                <a:cs typeface="Arial"/>
              </a:rPr>
              <a:t>effects </a:t>
            </a:r>
            <a:r>
              <a:rPr lang="en-US" sz="2800" dirty="0">
                <a:solidFill>
                  <a:srgbClr val="000090"/>
                </a:solidFill>
                <a:latin typeface="Arial"/>
                <a:ea typeface="+mn-ea"/>
                <a:cs typeface="Arial"/>
              </a:rPr>
              <a:t>of various forms of pollution, and technologies </a:t>
            </a:r>
            <a:r>
              <a:rPr lang="en-US" sz="2800" dirty="0" smtClean="0">
                <a:solidFill>
                  <a:srgbClr val="000090"/>
                </a:solidFill>
                <a:latin typeface="Arial"/>
                <a:ea typeface="+mn-ea"/>
                <a:cs typeface="Arial"/>
              </a:rPr>
              <a:t>used to </a:t>
            </a:r>
            <a:r>
              <a:rPr lang="en-US" sz="2800" dirty="0">
                <a:solidFill>
                  <a:srgbClr val="000090"/>
                </a:solidFill>
                <a:latin typeface="Arial"/>
                <a:ea typeface="+mn-ea"/>
                <a:cs typeface="Arial"/>
              </a:rPr>
              <a:t>treat pollution</a:t>
            </a:r>
          </a:p>
        </p:txBody>
      </p:sp>
      <p:sp>
        <p:nvSpPr>
          <p:cNvPr id="31746" name="Rectangle 11"/>
          <p:cNvSpPr>
            <a:spLocks noChangeArrowheads="1"/>
          </p:cNvSpPr>
          <p:nvPr/>
        </p:nvSpPr>
        <p:spPr bwMode="auto">
          <a:xfrm>
            <a:off x="2286000" y="-37336413"/>
            <a:ext cx="457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data:image/jpg;base64,/9j/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895" y="3353105"/>
            <a:ext cx="3839708" cy="28840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355" y="3201315"/>
            <a:ext cx="3111695" cy="2333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470" y="165515"/>
            <a:ext cx="4301848" cy="240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5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5"/>
          <p:cNvSpPr>
            <a:spLocks noChangeArrowheads="1"/>
          </p:cNvSpPr>
          <p:nvPr/>
        </p:nvSpPr>
        <p:spPr bwMode="auto">
          <a:xfrm>
            <a:off x="228600" y="1219200"/>
            <a:ext cx="17573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population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152400"/>
            <a:ext cx="88392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 smtClean="0">
                <a:solidFill>
                  <a:srgbClr val="000090"/>
                </a:solidFill>
                <a:latin typeface="Arial"/>
                <a:ea typeface="+mn-ea"/>
                <a:cs typeface="Arial"/>
              </a:rPr>
              <a:t>State of the Planet</a:t>
            </a:r>
            <a:endParaRPr lang="en-US" sz="4000" dirty="0">
              <a:solidFill>
                <a:srgbClr val="000090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9939" name="Rectangle 16"/>
          <p:cNvSpPr>
            <a:spLocks noChangeArrowheads="1"/>
          </p:cNvSpPr>
          <p:nvPr/>
        </p:nvSpPr>
        <p:spPr bwMode="auto">
          <a:xfrm>
            <a:off x="4230792" y="1447800"/>
            <a:ext cx="34547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water supply &amp; quality</a:t>
            </a:r>
          </a:p>
        </p:txBody>
      </p:sp>
      <p:sp>
        <p:nvSpPr>
          <p:cNvPr id="39940" name="Rectangle 21"/>
          <p:cNvSpPr>
            <a:spLocks noChangeArrowheads="1"/>
          </p:cNvSpPr>
          <p:nvPr/>
        </p:nvSpPr>
        <p:spPr bwMode="auto">
          <a:xfrm>
            <a:off x="286220" y="2743200"/>
            <a:ext cx="11977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energy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39941" name="Rectangle 22"/>
          <p:cNvSpPr>
            <a:spLocks noChangeArrowheads="1"/>
          </p:cNvSpPr>
          <p:nvPr/>
        </p:nvSpPr>
        <p:spPr bwMode="auto">
          <a:xfrm>
            <a:off x="304800" y="5257800"/>
            <a:ext cx="24083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climate change</a:t>
            </a:r>
          </a:p>
        </p:txBody>
      </p:sp>
      <p:sp>
        <p:nvSpPr>
          <p:cNvPr id="39942" name="Rectangle 23"/>
          <p:cNvSpPr>
            <a:spLocks noChangeArrowheads="1"/>
          </p:cNvSpPr>
          <p:nvPr/>
        </p:nvSpPr>
        <p:spPr bwMode="auto">
          <a:xfrm>
            <a:off x="4551540" y="5922066"/>
            <a:ext cx="41169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food production &amp; demand</a:t>
            </a:r>
          </a:p>
        </p:txBody>
      </p:sp>
      <p:pic>
        <p:nvPicPr>
          <p:cNvPr id="39943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017984" y="914400"/>
            <a:ext cx="1209675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4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636700" y="914400"/>
            <a:ext cx="13239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5" name="Picture 5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745456" y="2514600"/>
            <a:ext cx="14287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6" name="Picture 6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2897856" y="4038600"/>
            <a:ext cx="1276350" cy="17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7" name="Picture 7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467600" y="4876800"/>
            <a:ext cx="117157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8" name="Picture 8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6047030" y="2743199"/>
            <a:ext cx="1601545" cy="1394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01723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057_00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21319" y="-753144"/>
            <a:ext cx="6635356" cy="858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59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18" y="898165"/>
            <a:ext cx="9061692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90"/>
                </a:solidFill>
                <a:latin typeface="Arial"/>
                <a:cs typeface="Arial"/>
              </a:rPr>
              <a:t>What </a:t>
            </a:r>
            <a:r>
              <a:rPr lang="en-US" dirty="0" smtClean="0">
                <a:solidFill>
                  <a:srgbClr val="000090"/>
                </a:solidFill>
                <a:latin typeface="Arial"/>
                <a:cs typeface="Arial"/>
              </a:rPr>
              <a:t>is Environmental Engineering?</a:t>
            </a:r>
            <a:endParaRPr lang="en-US" dirty="0">
              <a:solidFill>
                <a:srgbClr val="000090"/>
              </a:solidFill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CENG340</a:t>
            </a:r>
          </a:p>
          <a:p>
            <a:r>
              <a:rPr lang="en-US" dirty="0" smtClean="0"/>
              <a:t>Friday, September 30</a:t>
            </a:r>
            <a:r>
              <a:rPr lang="en-US" baseline="30000" dirty="0" smtClean="0"/>
              <a:t>th</a:t>
            </a:r>
            <a:endParaRPr lang="en-US" dirty="0" smtClean="0"/>
          </a:p>
          <a:p>
            <a:r>
              <a:rPr lang="en-US" dirty="0" err="1" smtClean="0"/>
              <a:t>Bucknell</a:t>
            </a:r>
            <a:r>
              <a:rPr lang="en-US" dirty="0" smtClean="0"/>
              <a:t>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99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944" y="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Arial"/>
                <a:cs typeface="Arial"/>
              </a:rPr>
              <a:t>Last Time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100" dirty="0" smtClean="0">
                <a:solidFill>
                  <a:srgbClr val="000090"/>
                </a:solidFill>
                <a:latin typeface="Arial"/>
                <a:cs typeface="Arial"/>
              </a:rPr>
              <a:t>Biological treatment of the surfactant 2-butoxyethanol</a:t>
            </a:r>
            <a:endParaRPr lang="en-US" sz="3100" dirty="0">
              <a:solidFill>
                <a:srgbClr val="000090"/>
              </a:solidFill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75825"/>
            <a:ext cx="8229600" cy="5635135"/>
          </a:xfrm>
        </p:spPr>
        <p:txBody>
          <a:bodyPr>
            <a:normAutofit fontScale="32500" lnSpcReduction="20000"/>
          </a:bodyPr>
          <a:lstStyle/>
          <a:p>
            <a:pPr>
              <a:spcBef>
                <a:spcPts val="480"/>
              </a:spcBef>
              <a:spcAft>
                <a:spcPts val="600"/>
              </a:spcAft>
            </a:pPr>
            <a:r>
              <a:rPr lang="en-US" sz="7400" dirty="0" smtClean="0">
                <a:solidFill>
                  <a:srgbClr val="FF0000"/>
                </a:solidFill>
                <a:latin typeface="Arial"/>
                <a:cs typeface="Arial"/>
              </a:rPr>
              <a:t>Where to start:</a:t>
            </a:r>
          </a:p>
          <a:p>
            <a:pPr lvl="1">
              <a:spcBef>
                <a:spcPts val="480"/>
              </a:spcBef>
              <a:spcAft>
                <a:spcPts val="600"/>
              </a:spcAft>
            </a:pPr>
            <a:r>
              <a:rPr lang="en-US" sz="5500" dirty="0" smtClean="0">
                <a:latin typeface="Arial"/>
                <a:cs typeface="Arial"/>
              </a:rPr>
              <a:t>Concentration in influent: 0.08% (w/v) and effluent (1 mg/L)</a:t>
            </a:r>
          </a:p>
          <a:p>
            <a:pPr lvl="1">
              <a:spcBef>
                <a:spcPts val="480"/>
              </a:spcBef>
              <a:spcAft>
                <a:spcPts val="600"/>
              </a:spcAft>
            </a:pPr>
            <a:r>
              <a:rPr lang="en-US" sz="5500" dirty="0" smtClean="0">
                <a:latin typeface="Arial"/>
                <a:cs typeface="Arial"/>
              </a:rPr>
              <a:t>Effluent concentration: 1 mg/L</a:t>
            </a:r>
          </a:p>
          <a:p>
            <a:pPr>
              <a:spcBef>
                <a:spcPts val="480"/>
              </a:spcBef>
              <a:spcAft>
                <a:spcPts val="600"/>
              </a:spcAft>
            </a:pPr>
            <a:r>
              <a:rPr lang="en-US" sz="7400" dirty="0" smtClean="0">
                <a:solidFill>
                  <a:srgbClr val="008000"/>
                </a:solidFill>
                <a:latin typeface="Arial"/>
                <a:cs typeface="Arial"/>
              </a:rPr>
              <a:t>Information needed:</a:t>
            </a:r>
          </a:p>
          <a:p>
            <a:pPr lvl="1">
              <a:spcBef>
                <a:spcPts val="480"/>
              </a:spcBef>
              <a:spcAft>
                <a:spcPts val="600"/>
              </a:spcAft>
            </a:pPr>
            <a:r>
              <a:rPr lang="en-US" sz="5500" dirty="0" smtClean="0">
                <a:latin typeface="Arial"/>
                <a:cs typeface="Arial"/>
              </a:rPr>
              <a:t>Flow rate &amp; volume of reactor</a:t>
            </a:r>
          </a:p>
          <a:p>
            <a:pPr lvl="1">
              <a:spcBef>
                <a:spcPts val="480"/>
              </a:spcBef>
              <a:spcAft>
                <a:spcPts val="600"/>
              </a:spcAft>
            </a:pPr>
            <a:r>
              <a:rPr lang="en-US" sz="5500" dirty="0" smtClean="0">
                <a:latin typeface="Arial"/>
                <a:cs typeface="Arial"/>
              </a:rPr>
              <a:t>How toxic is 2-butoxyethanol?</a:t>
            </a:r>
          </a:p>
          <a:p>
            <a:pPr lvl="1">
              <a:spcBef>
                <a:spcPts val="480"/>
              </a:spcBef>
              <a:spcAft>
                <a:spcPts val="600"/>
              </a:spcAft>
            </a:pPr>
            <a:r>
              <a:rPr lang="en-US" sz="5500" dirty="0" smtClean="0">
                <a:latin typeface="Arial"/>
                <a:cs typeface="Arial"/>
              </a:rPr>
              <a:t>Composition of flow-back fluid</a:t>
            </a:r>
          </a:p>
          <a:p>
            <a:pPr>
              <a:spcBef>
                <a:spcPts val="480"/>
              </a:spcBef>
              <a:spcAft>
                <a:spcPts val="600"/>
              </a:spcAft>
            </a:pPr>
            <a:r>
              <a:rPr lang="en-US" sz="7400" dirty="0" smtClean="0">
                <a:solidFill>
                  <a:srgbClr val="660066"/>
                </a:solidFill>
                <a:latin typeface="Arial"/>
                <a:cs typeface="Arial"/>
              </a:rPr>
              <a:t>Questions:</a:t>
            </a:r>
          </a:p>
          <a:p>
            <a:pPr lvl="1">
              <a:spcBef>
                <a:spcPts val="480"/>
              </a:spcBef>
              <a:spcAft>
                <a:spcPts val="600"/>
              </a:spcAft>
            </a:pPr>
            <a:r>
              <a:rPr lang="en-US" sz="5500" dirty="0" smtClean="0">
                <a:latin typeface="Arial"/>
                <a:cs typeface="Arial"/>
              </a:rPr>
              <a:t>Ways to reduce flow back fluid</a:t>
            </a:r>
          </a:p>
          <a:p>
            <a:pPr lvl="1">
              <a:spcBef>
                <a:spcPts val="480"/>
              </a:spcBef>
              <a:spcAft>
                <a:spcPts val="600"/>
              </a:spcAft>
            </a:pPr>
            <a:r>
              <a:rPr lang="en-US" sz="5500" dirty="0" smtClean="0">
                <a:latin typeface="Arial"/>
                <a:cs typeface="Arial"/>
              </a:rPr>
              <a:t>Other treatment technologies?</a:t>
            </a:r>
          </a:p>
          <a:p>
            <a:pPr lvl="1">
              <a:spcBef>
                <a:spcPts val="480"/>
              </a:spcBef>
              <a:spcAft>
                <a:spcPts val="600"/>
              </a:spcAft>
            </a:pPr>
            <a:r>
              <a:rPr lang="en-US" sz="5500" dirty="0" smtClean="0">
                <a:latin typeface="Arial"/>
                <a:cs typeface="Arial"/>
              </a:rPr>
              <a:t>Cost?</a:t>
            </a:r>
          </a:p>
          <a:p>
            <a:pPr lvl="1">
              <a:spcBef>
                <a:spcPts val="480"/>
              </a:spcBef>
              <a:spcAft>
                <a:spcPts val="600"/>
              </a:spcAft>
            </a:pPr>
            <a:r>
              <a:rPr lang="en-US" sz="5500" dirty="0" smtClean="0">
                <a:latin typeface="Arial"/>
                <a:cs typeface="Arial"/>
              </a:rPr>
              <a:t>Dilution? Separation?</a:t>
            </a:r>
          </a:p>
          <a:p>
            <a:pPr>
              <a:spcBef>
                <a:spcPts val="480"/>
              </a:spcBef>
              <a:spcAft>
                <a:spcPts val="600"/>
              </a:spcAft>
            </a:pPr>
            <a:r>
              <a:rPr lang="en-US" sz="7400" dirty="0" smtClean="0">
                <a:solidFill>
                  <a:srgbClr val="0000FF"/>
                </a:solidFill>
                <a:latin typeface="Arial"/>
                <a:cs typeface="Arial"/>
              </a:rPr>
              <a:t>Potential problems:</a:t>
            </a:r>
          </a:p>
          <a:p>
            <a:pPr lvl="1">
              <a:spcBef>
                <a:spcPts val="480"/>
              </a:spcBef>
              <a:spcAft>
                <a:spcPts val="600"/>
              </a:spcAft>
            </a:pPr>
            <a:r>
              <a:rPr lang="en-US" sz="5500" dirty="0" smtClean="0">
                <a:latin typeface="Arial"/>
                <a:cs typeface="Arial"/>
              </a:rPr>
              <a:t>Formation of other pollutants</a:t>
            </a:r>
          </a:p>
          <a:p>
            <a:endParaRPr lang="en-US" sz="5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9734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060"/>
            <a:ext cx="8229600" cy="88179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000090"/>
                </a:solidFill>
                <a:latin typeface="Arial"/>
                <a:cs typeface="Arial"/>
              </a:rPr>
              <a:t>Your interests (in relation to this course)</a:t>
            </a:r>
            <a:endParaRPr lang="en-US" sz="4000" dirty="0">
              <a:solidFill>
                <a:srgbClr val="000090"/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780" y="1241414"/>
            <a:ext cx="9144000" cy="532846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dirty="0" smtClean="0">
                <a:latin typeface="Arial"/>
                <a:cs typeface="Arial"/>
              </a:rPr>
              <a:t>Environmental </a:t>
            </a:r>
            <a:r>
              <a:rPr lang="en-US" sz="2800" dirty="0" smtClean="0">
                <a:latin typeface="Arial"/>
                <a:cs typeface="Arial"/>
                <a:sym typeface="Wingdings"/>
              </a:rPr>
              <a:t> Civil projects and designs (7)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latin typeface="Arial"/>
                <a:cs typeface="Arial"/>
                <a:sym typeface="Wingdings"/>
              </a:rPr>
              <a:t>What do environmental engineers do? (5)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latin typeface="Arial"/>
                <a:cs typeface="Arial"/>
                <a:sym typeface="Wingdings"/>
              </a:rPr>
              <a:t>Energy (5)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latin typeface="Arial"/>
                <a:cs typeface="Arial"/>
                <a:sym typeface="Wingdings"/>
              </a:rPr>
              <a:t>Waste management (2)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latin typeface="Arial"/>
                <a:cs typeface="Arial"/>
                <a:sym typeface="Wingdings"/>
              </a:rPr>
              <a:t>Climate change (2)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latin typeface="Arial"/>
                <a:cs typeface="Arial"/>
                <a:sym typeface="Wingdings"/>
              </a:rPr>
              <a:t>Clean water, green engineering, water crisis, conservation, water infrastructure and the global south, groundwater remediation and </a:t>
            </a:r>
            <a:r>
              <a:rPr lang="en-US" sz="2800" dirty="0" err="1" smtClean="0">
                <a:latin typeface="Arial"/>
                <a:cs typeface="Arial"/>
                <a:sym typeface="Wingdings"/>
              </a:rPr>
              <a:t>geotech</a:t>
            </a:r>
            <a:r>
              <a:rPr lang="en-US" sz="2800" dirty="0" smtClean="0">
                <a:latin typeface="Arial"/>
                <a:cs typeface="Arial"/>
                <a:sym typeface="Wingdings"/>
              </a:rPr>
              <a:t>, daily activities w/ sig. environ. impacts, how environ. policy affects engineering projects, etc.</a:t>
            </a:r>
          </a:p>
          <a:p>
            <a:endParaRPr lang="en-US" sz="2800" dirty="0" smtClean="0">
              <a:latin typeface="Arial"/>
              <a:cs typeface="Arial"/>
              <a:sym typeface="Wingdings"/>
            </a:endParaRPr>
          </a:p>
          <a:p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3653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060"/>
            <a:ext cx="8229600" cy="88179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000090"/>
                </a:solidFill>
                <a:latin typeface="Arial"/>
                <a:cs typeface="Arial"/>
              </a:rPr>
              <a:t>Your interests (in relation to this course)</a:t>
            </a:r>
            <a:endParaRPr lang="en-US" sz="4000" dirty="0">
              <a:solidFill>
                <a:srgbClr val="000090"/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780" y="1241414"/>
            <a:ext cx="9144000" cy="532846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Environmental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  <a:sym typeface="Wingdings"/>
              </a:rPr>
              <a:t> Civil projects and designs (7)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800000"/>
                </a:solidFill>
                <a:latin typeface="Arial"/>
                <a:cs typeface="Arial"/>
                <a:sym typeface="Wingdings"/>
              </a:rPr>
              <a:t>What do environmental engineers do? </a:t>
            </a:r>
            <a:r>
              <a:rPr lang="en-US" sz="2800" dirty="0" smtClean="0">
                <a:solidFill>
                  <a:srgbClr val="7F7F7F"/>
                </a:solidFill>
                <a:latin typeface="Arial"/>
                <a:cs typeface="Arial"/>
                <a:sym typeface="Wingdings"/>
              </a:rPr>
              <a:t>(5)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7F7F7F"/>
                </a:solidFill>
                <a:latin typeface="Arial"/>
                <a:cs typeface="Arial"/>
                <a:sym typeface="Wingdings"/>
              </a:rPr>
              <a:t>Energy (5)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7F7F7F"/>
                </a:solidFill>
                <a:latin typeface="Arial"/>
                <a:cs typeface="Arial"/>
                <a:sym typeface="Wingdings"/>
              </a:rPr>
              <a:t>Waste management (2)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7F7F7F"/>
                </a:solidFill>
                <a:latin typeface="Arial"/>
                <a:cs typeface="Arial"/>
                <a:sym typeface="Wingdings"/>
              </a:rPr>
              <a:t>Climate change (2)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7F7F7F"/>
                </a:solidFill>
                <a:latin typeface="Arial"/>
                <a:cs typeface="Arial"/>
                <a:sym typeface="Wingdings"/>
              </a:rPr>
              <a:t>Clean water, green engineering, water crisis, conservation, water infrastructure and the global south, groundwater remediation and </a:t>
            </a:r>
            <a:r>
              <a:rPr lang="en-US" sz="2800" dirty="0" err="1" smtClean="0">
                <a:solidFill>
                  <a:srgbClr val="7F7F7F"/>
                </a:solidFill>
                <a:latin typeface="Arial"/>
                <a:cs typeface="Arial"/>
                <a:sym typeface="Wingdings"/>
              </a:rPr>
              <a:t>geotech</a:t>
            </a:r>
            <a:r>
              <a:rPr lang="en-US" sz="2800" dirty="0" smtClean="0">
                <a:solidFill>
                  <a:srgbClr val="7F7F7F"/>
                </a:solidFill>
                <a:latin typeface="Arial"/>
                <a:cs typeface="Arial"/>
                <a:sym typeface="Wingdings"/>
              </a:rPr>
              <a:t>, daily activities w/ sig. environ. impacts, how environ. policy affects engineering projects, etc.</a:t>
            </a:r>
          </a:p>
          <a:p>
            <a:endParaRPr lang="en-US" sz="2800" dirty="0" smtClean="0">
              <a:latin typeface="Arial"/>
              <a:cs typeface="Arial"/>
              <a:sym typeface="Wingdings"/>
            </a:endParaRPr>
          </a:p>
          <a:p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9998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7472" y="94790"/>
            <a:ext cx="8839200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000090"/>
                </a:solidFill>
                <a:latin typeface="Arial"/>
                <a:cs typeface="Arial"/>
              </a:rPr>
              <a:t>Environmental </a:t>
            </a:r>
            <a:r>
              <a:rPr lang="en-US" sz="3200" dirty="0" smtClean="0">
                <a:solidFill>
                  <a:srgbClr val="000090"/>
                </a:solidFill>
                <a:latin typeface="Arial"/>
                <a:cs typeface="Arial"/>
              </a:rPr>
              <a:t>engineers protect people from the environment, and the environment from people.</a:t>
            </a:r>
            <a:endParaRPr lang="en-US" sz="3200" dirty="0">
              <a:solidFill>
                <a:srgbClr val="000090"/>
              </a:solidFill>
              <a:latin typeface="Arial"/>
              <a:cs typeface="Arial"/>
            </a:endParaRPr>
          </a:p>
        </p:txBody>
      </p:sp>
      <p:pic>
        <p:nvPicPr>
          <p:cNvPr id="17410" name="Picture 6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27370" y="3960265"/>
            <a:ext cx="327660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7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661962" y="1455730"/>
            <a:ext cx="2435225" cy="204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Rectangle 8"/>
          <p:cNvSpPr>
            <a:spLocks noChangeArrowheads="1"/>
          </p:cNvSpPr>
          <p:nvPr/>
        </p:nvSpPr>
        <p:spPr bwMode="auto">
          <a:xfrm>
            <a:off x="169863" y="6389688"/>
            <a:ext cx="2514600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http://t3.gstatic.com/images</a:t>
            </a:r>
          </a:p>
        </p:txBody>
      </p:sp>
      <p:pic>
        <p:nvPicPr>
          <p:cNvPr id="17413" name="Picture 10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73670" y="3580790"/>
            <a:ext cx="3035300" cy="267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6664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8839200" cy="1077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rgbClr val="000090"/>
                </a:solidFill>
                <a:latin typeface="Arial"/>
                <a:ea typeface="+mn-ea"/>
                <a:cs typeface="Arial"/>
              </a:rPr>
              <a:t>Environmental engineers design, monitor, and operate drinking water treatment facilities</a:t>
            </a:r>
          </a:p>
        </p:txBody>
      </p:sp>
      <p:sp>
        <p:nvSpPr>
          <p:cNvPr id="21506" name="Rectangle 11"/>
          <p:cNvSpPr>
            <a:spLocks noChangeArrowheads="1"/>
          </p:cNvSpPr>
          <p:nvPr/>
        </p:nvSpPr>
        <p:spPr bwMode="auto">
          <a:xfrm>
            <a:off x="2286000" y="-37336413"/>
            <a:ext cx="457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/jpg;base64,/9j/</a:t>
            </a:r>
          </a:p>
        </p:txBody>
      </p:sp>
      <p:pic>
        <p:nvPicPr>
          <p:cNvPr id="21507" name="Picture 4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60500" y="1076325"/>
            <a:ext cx="5907088" cy="417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9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73075" y="5402263"/>
            <a:ext cx="82550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024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8839200" cy="1077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rgbClr val="000090"/>
                </a:solidFill>
                <a:latin typeface="Arial"/>
                <a:ea typeface="+mn-ea"/>
                <a:cs typeface="Arial"/>
              </a:rPr>
              <a:t>Environmental engineers design, monitor, and operate wastewater treatment facilities</a:t>
            </a:r>
          </a:p>
        </p:txBody>
      </p:sp>
      <p:sp>
        <p:nvSpPr>
          <p:cNvPr id="23554" name="Rectangle 11"/>
          <p:cNvSpPr>
            <a:spLocks noChangeArrowheads="1"/>
          </p:cNvSpPr>
          <p:nvPr/>
        </p:nvSpPr>
        <p:spPr bwMode="auto">
          <a:xfrm>
            <a:off x="2286000" y="-37336413"/>
            <a:ext cx="457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/jpg;base64,/9j/</a:t>
            </a:r>
          </a:p>
        </p:txBody>
      </p:sp>
      <p:pic>
        <p:nvPicPr>
          <p:cNvPr id="23556" name="Picture 2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386925" y="4826000"/>
            <a:ext cx="40005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aerial-solar-water-treatment-AHLB798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50" y="1219621"/>
            <a:ext cx="5234496" cy="348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98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573</Words>
  <Application>Microsoft Macintosh PowerPoint</Application>
  <PresentationFormat>On-screen Show (4:3)</PresentationFormat>
  <Paragraphs>68</Paragraphs>
  <Slides>14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Announcements</vt:lpstr>
      <vt:lpstr>PowerPoint Presentation</vt:lpstr>
      <vt:lpstr>What is Environmental Engineering?</vt:lpstr>
      <vt:lpstr>Last Time Biological treatment of the surfactant 2-butoxyethanol</vt:lpstr>
      <vt:lpstr>Your interests (in relation to this course)</vt:lpstr>
      <vt:lpstr>Your interests (in relation to this course)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Cornell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Deborah  Sills</dc:creator>
  <cp:lastModifiedBy>Deborah  Sills</cp:lastModifiedBy>
  <cp:revision>14</cp:revision>
  <cp:lastPrinted>2013-08-30T16:13:06Z</cp:lastPrinted>
  <dcterms:created xsi:type="dcterms:W3CDTF">2013-08-29T14:37:01Z</dcterms:created>
  <dcterms:modified xsi:type="dcterms:W3CDTF">2013-08-30T16:13:47Z</dcterms:modified>
</cp:coreProperties>
</file>